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D3C6580-0F51-4AE8-A9E0-F8F7DFDBFE32}">
  <a:tblStyle styleId="{8D3C6580-0F51-4AE8-A9E0-F8F7DFDBFE3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yodiz.com/help/agile-scrum-meeting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Slide(Presentation starts from here)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75203617f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75203617f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74fe66fee7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4fe66fee7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add your roll numbers here.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add your roll numbers here.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4fe66fee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4fe66fee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Slide(Presentation starts from here)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74fe66fee7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4fe66fee7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Slide(Presentation starts from here)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4fe66fee7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4fe66fee7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lt1"/>
              </a:buClr>
              <a:buSzPts val="1100"/>
              <a:buFont typeface="Raleway"/>
              <a:buChar char="●"/>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4fe66fee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4fe66fee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add your roll numbers here.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74fe66fee7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4fe66fee7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lt1"/>
              </a:buClr>
              <a:buSzPts val="1100"/>
              <a:buFont typeface="Raleway"/>
              <a:buChar char="●"/>
            </a:pPr>
            <a:r>
              <a:rPr b="1" lang="en">
                <a:latin typeface="Raleway"/>
                <a:ea typeface="Raleway"/>
                <a:cs typeface="Raleway"/>
                <a:sym typeface="Raleway"/>
              </a:rPr>
              <a:t>Please refer:</a:t>
            </a:r>
            <a:r>
              <a:rPr b="1" lang="en">
                <a:solidFill>
                  <a:schemeClr val="lt1"/>
                </a:solidFill>
                <a:latin typeface="Raleway"/>
                <a:ea typeface="Raleway"/>
                <a:cs typeface="Raleway"/>
                <a:sym typeface="Raleway"/>
              </a:rPr>
              <a:t> </a:t>
            </a:r>
            <a:r>
              <a:rPr lang="en" u="sng">
                <a:solidFill>
                  <a:schemeClr val="accent5"/>
                </a:solidFill>
                <a:hlinkClick r:id="rId2"/>
              </a:rPr>
              <a:t>https://yodiz.com/help/agile-scrum-meetings/</a:t>
            </a:r>
            <a:endParaRPr/>
          </a:p>
          <a:p>
            <a:pPr indent="0" lvl="0" marL="0" rtl="0" algn="l">
              <a:spcBef>
                <a:spcPts val="16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1d9c67055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d9c67055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4fe66fee7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4fe66fee7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add your roll numbers here.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medium.com/@david.vancouvering/writing-a-high-level-design-26280ee88480" TargetMode="External"/><Relationship Id="rId4" Type="http://schemas.openxmlformats.org/officeDocument/2006/relationships/hyperlink" Target="https://towardsdatascience.com/improving-the-stack-overflow-search-algorithm-using-semantic-search-and-nlp-a23e20091d4c" TargetMode="External"/><Relationship Id="rId5" Type="http://schemas.openxmlformats.org/officeDocument/2006/relationships/hyperlink" Target="https://medium.com/@marvinkome/creating-a-graphql-server-with-flask-ae767c7e2525" TargetMode="External"/><Relationship Id="rId6" Type="http://schemas.openxmlformats.org/officeDocument/2006/relationships/hyperlink" Target="https://www.digitalocean.com/community/tutorials/how-to-structure-large-flask-applications" TargetMode="External"/><Relationship Id="rId7" Type="http://schemas.openxmlformats.org/officeDocument/2006/relationships/hyperlink" Target="https://blog.usejournal.com/designing-web-applications-architectural-components-7baa9aab8f9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github.com/BhaviD/SE_Project/blob/master/High_Level_Design.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Google Shape;136;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AcadOverFlow</a:t>
            </a:r>
            <a:endParaRPr/>
          </a:p>
        </p:txBody>
      </p:sp>
      <p:sp>
        <p:nvSpPr>
          <p:cNvPr id="137" name="Google Shape;137;p17"/>
          <p:cNvSpPr txBox="1"/>
          <p:nvPr>
            <p:ph idx="1" type="subTitle"/>
          </p:nvPr>
        </p:nvSpPr>
        <p:spPr>
          <a:xfrm>
            <a:off x="784200" y="227090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discussion platform for IIIT-H</a:t>
            </a:r>
            <a:endParaRPr/>
          </a:p>
          <a:p>
            <a:pPr indent="0" lvl="0" marL="0" rtl="0" algn="l">
              <a:spcBef>
                <a:spcPts val="0"/>
              </a:spcBef>
              <a:spcAft>
                <a:spcPts val="0"/>
              </a:spcAft>
              <a:buNone/>
            </a:pPr>
            <a:r>
              <a:t/>
            </a:r>
            <a:endParaRPr/>
          </a:p>
        </p:txBody>
      </p:sp>
      <p:pic>
        <p:nvPicPr>
          <p:cNvPr id="138" name="Google Shape;138;p17"/>
          <p:cNvPicPr preferRelativeResize="0"/>
          <p:nvPr/>
        </p:nvPicPr>
        <p:blipFill>
          <a:blip r:embed="rId4">
            <a:alphaModFix/>
          </a:blip>
          <a:stretch>
            <a:fillRect/>
          </a:stretch>
        </p:blipFill>
        <p:spPr>
          <a:xfrm>
            <a:off x="5185525" y="1615963"/>
            <a:ext cx="3499675" cy="20059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6"/>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98" name="Google Shape;198;p26"/>
          <p:cNvSpPr txBox="1"/>
          <p:nvPr>
            <p:ph idx="4294967295" type="title"/>
          </p:nvPr>
        </p:nvSpPr>
        <p:spPr>
          <a:xfrm>
            <a:off x="346425" y="4747100"/>
            <a:ext cx="300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Web Application Architecture</a:t>
            </a:r>
            <a:endParaRPr sz="1400">
              <a:solidFill>
                <a:srgbClr val="FFFFFF"/>
              </a:solidFill>
            </a:endParaRPr>
          </a:p>
        </p:txBody>
      </p:sp>
      <p:grpSp>
        <p:nvGrpSpPr>
          <p:cNvPr id="199" name="Google Shape;199;p26"/>
          <p:cNvGrpSpPr/>
          <p:nvPr/>
        </p:nvGrpSpPr>
        <p:grpSpPr>
          <a:xfrm>
            <a:off x="4117368" y="4819350"/>
            <a:ext cx="5102882" cy="274500"/>
            <a:chOff x="3722577" y="4819350"/>
            <a:chExt cx="5102882" cy="274500"/>
          </a:xfrm>
        </p:grpSpPr>
        <p:sp>
          <p:nvSpPr>
            <p:cNvPr id="200" name="Google Shape;200;p26"/>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201" name="Google Shape;201;p26"/>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202" name="Google Shape;202;p26"/>
            <p:cNvSpPr txBox="1"/>
            <p:nvPr/>
          </p:nvSpPr>
          <p:spPr>
            <a:xfrm>
              <a:off x="3927958" y="4819350"/>
              <a:ext cx="48975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rgbClr val="FFFFFF"/>
                  </a:solidFill>
                  <a:latin typeface="Lato"/>
                  <a:ea typeface="Lato"/>
                  <a:cs typeface="Lato"/>
                  <a:sym typeface="Lato"/>
                </a:rPr>
                <a:t>AcadOverFlow</a:t>
              </a:r>
              <a:endParaRPr>
                <a:solidFill>
                  <a:srgbClr val="FFFFFF"/>
                </a:solidFill>
                <a:latin typeface="Lato"/>
                <a:ea typeface="Lato"/>
                <a:cs typeface="Lato"/>
                <a:sym typeface="Lato"/>
              </a:endParaRPr>
            </a:p>
          </p:txBody>
        </p:sp>
      </p:grpSp>
      <p:pic>
        <p:nvPicPr>
          <p:cNvPr id="203" name="Google Shape;203;p26"/>
          <p:cNvPicPr preferRelativeResize="0"/>
          <p:nvPr/>
        </p:nvPicPr>
        <p:blipFill>
          <a:blip r:embed="rId4">
            <a:alphaModFix/>
          </a:blip>
          <a:stretch>
            <a:fillRect/>
          </a:stretch>
        </p:blipFill>
        <p:spPr>
          <a:xfrm>
            <a:off x="2440250" y="240675"/>
            <a:ext cx="3327175" cy="3497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7"/>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9" name="Google Shape;209;p27"/>
          <p:cNvSpPr txBox="1"/>
          <p:nvPr>
            <p:ph idx="4294967295" type="title"/>
          </p:nvPr>
        </p:nvSpPr>
        <p:spPr>
          <a:xfrm>
            <a:off x="346425" y="4747100"/>
            <a:ext cx="32583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Tag Prediction &amp; Semantic Search</a:t>
            </a:r>
            <a:endParaRPr sz="1400">
              <a:solidFill>
                <a:srgbClr val="FFFFFF"/>
              </a:solidFill>
            </a:endParaRPr>
          </a:p>
        </p:txBody>
      </p:sp>
      <p:grpSp>
        <p:nvGrpSpPr>
          <p:cNvPr id="210" name="Google Shape;210;p27"/>
          <p:cNvGrpSpPr/>
          <p:nvPr/>
        </p:nvGrpSpPr>
        <p:grpSpPr>
          <a:xfrm>
            <a:off x="4117368" y="4819350"/>
            <a:ext cx="5102882" cy="274500"/>
            <a:chOff x="3722577" y="4819350"/>
            <a:chExt cx="5102882" cy="274500"/>
          </a:xfrm>
        </p:grpSpPr>
        <p:sp>
          <p:nvSpPr>
            <p:cNvPr id="211" name="Google Shape;211;p27"/>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212" name="Google Shape;212;p27"/>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213" name="Google Shape;213;p27"/>
            <p:cNvSpPr txBox="1"/>
            <p:nvPr/>
          </p:nvSpPr>
          <p:spPr>
            <a:xfrm>
              <a:off x="3927958" y="4819350"/>
              <a:ext cx="48975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rgbClr val="FFFFFF"/>
                  </a:solidFill>
                  <a:latin typeface="Lato"/>
                  <a:ea typeface="Lato"/>
                  <a:cs typeface="Lato"/>
                  <a:sym typeface="Lato"/>
                </a:rPr>
                <a:t>AcadOverFlow</a:t>
              </a:r>
              <a:endParaRPr>
                <a:solidFill>
                  <a:srgbClr val="FFFFFF"/>
                </a:solidFill>
                <a:latin typeface="Lato"/>
                <a:ea typeface="Lato"/>
                <a:cs typeface="Lato"/>
                <a:sym typeface="Lato"/>
              </a:endParaRPr>
            </a:p>
          </p:txBody>
        </p:sp>
      </p:grpSp>
      <p:pic>
        <p:nvPicPr>
          <p:cNvPr id="214" name="Google Shape;214;p27"/>
          <p:cNvPicPr preferRelativeResize="0"/>
          <p:nvPr/>
        </p:nvPicPr>
        <p:blipFill>
          <a:blip r:embed="rId4">
            <a:alphaModFix/>
          </a:blip>
          <a:stretch>
            <a:fillRect/>
          </a:stretch>
        </p:blipFill>
        <p:spPr>
          <a:xfrm>
            <a:off x="2442300" y="137675"/>
            <a:ext cx="3668262" cy="44422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218" name="Shape 218"/>
        <p:cNvGrpSpPr/>
        <p:nvPr/>
      </p:nvGrpSpPr>
      <p:grpSpPr>
        <a:xfrm>
          <a:off x="0" y="0"/>
          <a:ext cx="0" cy="0"/>
          <a:chOff x="0" y="0"/>
          <a:chExt cx="0" cy="0"/>
        </a:xfrm>
      </p:grpSpPr>
      <p:sp>
        <p:nvSpPr>
          <p:cNvPr id="219" name="Google Shape;219;p28"/>
          <p:cNvSpPr txBox="1"/>
          <p:nvPr>
            <p:ph type="title"/>
          </p:nvPr>
        </p:nvSpPr>
        <p:spPr>
          <a:xfrm>
            <a:off x="729450" y="814875"/>
            <a:ext cx="7587300" cy="6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FFFFFF"/>
                </a:solidFill>
                <a:latin typeface="Lato"/>
                <a:ea typeface="Lato"/>
                <a:cs typeface="Lato"/>
                <a:sym typeface="Lato"/>
              </a:rPr>
              <a:t>L</a:t>
            </a:r>
            <a:r>
              <a:rPr lang="en" sz="1600">
                <a:solidFill>
                  <a:srgbClr val="FFFFFF"/>
                </a:solidFill>
                <a:latin typeface="Lato"/>
                <a:ea typeface="Lato"/>
                <a:cs typeface="Lato"/>
                <a:sym typeface="Lato"/>
              </a:rPr>
              <a:t>earnings:</a:t>
            </a:r>
            <a:endParaRPr sz="1600">
              <a:solidFill>
                <a:srgbClr val="FFFFFF"/>
              </a:solidFill>
              <a:latin typeface="Lato"/>
              <a:ea typeface="Lato"/>
              <a:cs typeface="Lato"/>
              <a:sym typeface="Lato"/>
            </a:endParaRPr>
          </a:p>
          <a:p>
            <a:pPr indent="0" lvl="0" marL="0" rtl="0" algn="l">
              <a:spcBef>
                <a:spcPts val="1600"/>
              </a:spcBef>
              <a:spcAft>
                <a:spcPts val="0"/>
              </a:spcAft>
              <a:buNone/>
            </a:pPr>
            <a:r>
              <a:t/>
            </a:r>
            <a:endParaRPr b="0" sz="2400">
              <a:solidFill>
                <a:srgbClr val="FFFFFF"/>
              </a:solidFill>
              <a:latin typeface="Arial"/>
              <a:ea typeface="Arial"/>
              <a:cs typeface="Arial"/>
              <a:sym typeface="Arial"/>
            </a:endParaRPr>
          </a:p>
        </p:txBody>
      </p:sp>
      <p:sp>
        <p:nvSpPr>
          <p:cNvPr id="220" name="Google Shape;220;p28"/>
          <p:cNvSpPr txBox="1"/>
          <p:nvPr/>
        </p:nvSpPr>
        <p:spPr>
          <a:xfrm>
            <a:off x="729450" y="1360925"/>
            <a:ext cx="8114100" cy="3000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W</a:t>
            </a:r>
            <a:r>
              <a:rPr lang="en" sz="1200">
                <a:solidFill>
                  <a:schemeClr val="lt1"/>
                </a:solidFill>
                <a:latin typeface="Raleway"/>
                <a:ea typeface="Raleway"/>
                <a:cs typeface="Raleway"/>
                <a:sym typeface="Raleway"/>
              </a:rPr>
              <a:t>ork effectively as a team, and that also remotely, at this particular period of time of lockdown.</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Productive and </a:t>
            </a:r>
            <a:r>
              <a:rPr lang="en" sz="1200">
                <a:solidFill>
                  <a:schemeClr val="lt1"/>
                </a:solidFill>
                <a:latin typeface="Raleway"/>
                <a:ea typeface="Raleway"/>
                <a:cs typeface="Raleway"/>
                <a:sym typeface="Raleway"/>
              </a:rPr>
              <a:t>Effective</a:t>
            </a:r>
            <a:r>
              <a:rPr lang="en" sz="1200">
                <a:solidFill>
                  <a:schemeClr val="lt1"/>
                </a:solidFill>
                <a:latin typeface="Raleway"/>
                <a:ea typeface="Raleway"/>
                <a:cs typeface="Raleway"/>
                <a:sym typeface="Raleway"/>
              </a:rPr>
              <a:t> </a:t>
            </a:r>
            <a:r>
              <a:rPr b="1" lang="en" sz="1200">
                <a:solidFill>
                  <a:schemeClr val="lt1"/>
                </a:solidFill>
                <a:latin typeface="Raleway"/>
                <a:ea typeface="Raleway"/>
                <a:cs typeface="Raleway"/>
                <a:sym typeface="Raleway"/>
              </a:rPr>
              <a:t>team activities</a:t>
            </a:r>
            <a:r>
              <a:rPr lang="en" sz="1200">
                <a:solidFill>
                  <a:schemeClr val="lt1"/>
                </a:solidFill>
                <a:latin typeface="Raleway"/>
                <a:ea typeface="Raleway"/>
                <a:cs typeface="Raleway"/>
                <a:sym typeface="Raleway"/>
              </a:rPr>
              <a:t>:</a:t>
            </a:r>
            <a:endParaRPr sz="1200">
              <a:solidFill>
                <a:schemeClr val="lt1"/>
              </a:solidFill>
              <a:latin typeface="Raleway"/>
              <a:ea typeface="Raleway"/>
              <a:cs typeface="Raleway"/>
              <a:sym typeface="Raleway"/>
            </a:endParaRPr>
          </a:p>
          <a:p>
            <a:pPr indent="-304800" lvl="1" marL="914400" rtl="0" algn="l">
              <a:lnSpc>
                <a:spcPct val="115000"/>
              </a:lnSpc>
              <a:spcBef>
                <a:spcPts val="0"/>
              </a:spcBef>
              <a:spcAft>
                <a:spcPts val="0"/>
              </a:spcAft>
              <a:buClr>
                <a:schemeClr val="lt1"/>
              </a:buClr>
              <a:buSzPts val="1200"/>
              <a:buFont typeface="Raleway"/>
              <a:buChar char="○"/>
            </a:pPr>
            <a:r>
              <a:rPr b="1" lang="en" sz="1200">
                <a:solidFill>
                  <a:schemeClr val="lt1"/>
                </a:solidFill>
                <a:latin typeface="Raleway"/>
                <a:ea typeface="Raleway"/>
                <a:cs typeface="Raleway"/>
                <a:sym typeface="Raleway"/>
              </a:rPr>
              <a:t>S</a:t>
            </a:r>
            <a:r>
              <a:rPr b="1" lang="en" sz="1200">
                <a:solidFill>
                  <a:schemeClr val="lt1"/>
                </a:solidFill>
                <a:latin typeface="Raleway"/>
                <a:ea typeface="Raleway"/>
                <a:cs typeface="Raleway"/>
                <a:sym typeface="Raleway"/>
              </a:rPr>
              <a:t>crum Meetings </a:t>
            </a:r>
            <a:r>
              <a:rPr lang="en" sz="1200">
                <a:solidFill>
                  <a:schemeClr val="lt1"/>
                </a:solidFill>
                <a:latin typeface="Raleway"/>
                <a:ea typeface="Raleway"/>
                <a:cs typeface="Raleway"/>
                <a:sym typeface="Raleway"/>
              </a:rPr>
              <a:t>in every two days, </a:t>
            </a:r>
            <a:endParaRPr sz="1200">
              <a:solidFill>
                <a:schemeClr val="lt1"/>
              </a:solidFill>
              <a:latin typeface="Raleway"/>
              <a:ea typeface="Raleway"/>
              <a:cs typeface="Raleway"/>
              <a:sym typeface="Raleway"/>
            </a:endParaRPr>
          </a:p>
          <a:p>
            <a:pPr indent="-304800" lvl="1" marL="9144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Creating </a:t>
            </a:r>
            <a:r>
              <a:rPr b="1" lang="en" sz="1200">
                <a:solidFill>
                  <a:schemeClr val="lt1"/>
                </a:solidFill>
                <a:latin typeface="Raleway"/>
                <a:ea typeface="Raleway"/>
                <a:cs typeface="Raleway"/>
                <a:sym typeface="Raleway"/>
              </a:rPr>
              <a:t>minutes of meeting (MOM)</a:t>
            </a:r>
            <a:r>
              <a:rPr lang="en" sz="1200">
                <a:solidFill>
                  <a:schemeClr val="lt1"/>
                </a:solidFill>
                <a:latin typeface="Raleway"/>
                <a:ea typeface="Raleway"/>
                <a:cs typeface="Raleway"/>
                <a:sym typeface="Raleway"/>
              </a:rPr>
              <a:t>, </a:t>
            </a:r>
            <a:endParaRPr sz="1200">
              <a:solidFill>
                <a:schemeClr val="lt1"/>
              </a:solidFill>
              <a:latin typeface="Raleway"/>
              <a:ea typeface="Raleway"/>
              <a:cs typeface="Raleway"/>
              <a:sym typeface="Raleway"/>
            </a:endParaRPr>
          </a:p>
          <a:p>
            <a:pPr indent="-304800" lvl="1" marL="9144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Using </a:t>
            </a:r>
            <a:r>
              <a:rPr b="1" lang="en" sz="1200">
                <a:solidFill>
                  <a:schemeClr val="lt1"/>
                </a:solidFill>
                <a:latin typeface="Raleway"/>
                <a:ea typeface="Raleway"/>
                <a:cs typeface="Raleway"/>
                <a:sym typeface="Raleway"/>
              </a:rPr>
              <a:t>Trello</a:t>
            </a:r>
            <a:r>
              <a:rPr lang="en" sz="1200">
                <a:solidFill>
                  <a:schemeClr val="lt1"/>
                </a:solidFill>
                <a:latin typeface="Raleway"/>
                <a:ea typeface="Raleway"/>
                <a:cs typeface="Raleway"/>
                <a:sym typeface="Raleway"/>
              </a:rPr>
              <a:t> for organising and tracking tasks</a:t>
            </a:r>
            <a:endParaRPr sz="1200">
              <a:solidFill>
                <a:schemeClr val="lt1"/>
              </a:solidFill>
              <a:latin typeface="Raleway"/>
              <a:ea typeface="Raleway"/>
              <a:cs typeface="Raleway"/>
              <a:sym typeface="Raleway"/>
            </a:endParaRPr>
          </a:p>
          <a:p>
            <a:pPr indent="-304800" lvl="1" marL="9144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Using </a:t>
            </a:r>
            <a:r>
              <a:rPr b="1" lang="en" sz="1200">
                <a:solidFill>
                  <a:schemeClr val="lt1"/>
                </a:solidFill>
                <a:latin typeface="Raleway"/>
                <a:ea typeface="Raleway"/>
                <a:cs typeface="Raleway"/>
                <a:sym typeface="Raleway"/>
              </a:rPr>
              <a:t>git branches</a:t>
            </a:r>
            <a:r>
              <a:rPr lang="en" sz="1200">
                <a:solidFill>
                  <a:schemeClr val="lt1"/>
                </a:solidFill>
                <a:latin typeface="Raleway"/>
                <a:ea typeface="Raleway"/>
                <a:cs typeface="Raleway"/>
                <a:sym typeface="Raleway"/>
              </a:rPr>
              <a:t>.</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As the project required a good knowledge of technical skills like </a:t>
            </a:r>
            <a:r>
              <a:rPr b="1" lang="en" sz="1200">
                <a:solidFill>
                  <a:schemeClr val="lt1"/>
                </a:solidFill>
                <a:latin typeface="Raleway"/>
                <a:ea typeface="Raleway"/>
                <a:cs typeface="Raleway"/>
                <a:sym typeface="Raleway"/>
              </a:rPr>
              <a:t>NLP</a:t>
            </a:r>
            <a:r>
              <a:rPr lang="en" sz="1200">
                <a:solidFill>
                  <a:schemeClr val="lt1"/>
                </a:solidFill>
                <a:latin typeface="Raleway"/>
                <a:ea typeface="Raleway"/>
                <a:cs typeface="Raleway"/>
                <a:sym typeface="Raleway"/>
              </a:rPr>
              <a:t>, Website designing (</a:t>
            </a:r>
            <a:r>
              <a:rPr b="1" lang="en" sz="1200">
                <a:solidFill>
                  <a:schemeClr val="lt1"/>
                </a:solidFill>
                <a:latin typeface="Raleway"/>
                <a:ea typeface="Raleway"/>
                <a:cs typeface="Raleway"/>
                <a:sym typeface="Raleway"/>
              </a:rPr>
              <a:t>Flask</a:t>
            </a:r>
            <a:r>
              <a:rPr lang="en" sz="1200">
                <a:solidFill>
                  <a:schemeClr val="lt1"/>
                </a:solidFill>
                <a:latin typeface="Raleway"/>
                <a:ea typeface="Raleway"/>
                <a:cs typeface="Raleway"/>
                <a:sym typeface="Raleway"/>
              </a:rPr>
              <a:t>-backend server), database management (</a:t>
            </a:r>
            <a:r>
              <a:rPr b="1" lang="en" sz="1200">
                <a:solidFill>
                  <a:schemeClr val="lt1"/>
                </a:solidFill>
                <a:latin typeface="Raleway"/>
                <a:ea typeface="Raleway"/>
                <a:cs typeface="Raleway"/>
                <a:sym typeface="Raleway"/>
              </a:rPr>
              <a:t>GraphQL</a:t>
            </a:r>
            <a:r>
              <a:rPr lang="en" sz="1200">
                <a:solidFill>
                  <a:schemeClr val="lt1"/>
                </a:solidFill>
                <a:latin typeface="Raleway"/>
                <a:ea typeface="Raleway"/>
                <a:cs typeface="Raleway"/>
                <a:sym typeface="Raleway"/>
              </a:rPr>
              <a:t>)), we learnt a lot as a team working on our specific modules.</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We learnt various skills of Software Engineering to plan before implementation, i.e., how to get the big picture of the project using </a:t>
            </a:r>
            <a:r>
              <a:rPr b="1" lang="en" sz="1200">
                <a:solidFill>
                  <a:schemeClr val="lt1"/>
                </a:solidFill>
                <a:latin typeface="Raleway"/>
                <a:ea typeface="Raleway"/>
                <a:cs typeface="Raleway"/>
                <a:sym typeface="Raleway"/>
              </a:rPr>
              <a:t>High Level Design Document</a:t>
            </a:r>
            <a:r>
              <a:rPr lang="en" sz="1200">
                <a:solidFill>
                  <a:schemeClr val="lt1"/>
                </a:solidFill>
                <a:latin typeface="Raleway"/>
                <a:ea typeface="Raleway"/>
                <a:cs typeface="Raleway"/>
                <a:sym typeface="Raleway"/>
              </a:rPr>
              <a:t>, </a:t>
            </a:r>
            <a:r>
              <a:rPr b="1" lang="en" sz="1200">
                <a:solidFill>
                  <a:schemeClr val="lt1"/>
                </a:solidFill>
                <a:latin typeface="Raleway"/>
                <a:ea typeface="Raleway"/>
                <a:cs typeface="Raleway"/>
                <a:sym typeface="Raleway"/>
              </a:rPr>
              <a:t>Sequence Diagrams</a:t>
            </a:r>
            <a:r>
              <a:rPr lang="en" sz="1200">
                <a:solidFill>
                  <a:schemeClr val="lt1"/>
                </a:solidFill>
                <a:latin typeface="Raleway"/>
                <a:ea typeface="Raleway"/>
                <a:cs typeface="Raleway"/>
                <a:sym typeface="Raleway"/>
              </a:rPr>
              <a:t>, making </a:t>
            </a:r>
            <a:r>
              <a:rPr b="1" lang="en" sz="1200">
                <a:solidFill>
                  <a:schemeClr val="lt1"/>
                </a:solidFill>
                <a:latin typeface="Raleway"/>
                <a:ea typeface="Raleway"/>
                <a:cs typeface="Raleway"/>
                <a:sym typeface="Raleway"/>
              </a:rPr>
              <a:t>use cases</a:t>
            </a:r>
            <a:r>
              <a:rPr lang="en" sz="1200">
                <a:solidFill>
                  <a:schemeClr val="lt1"/>
                </a:solidFill>
                <a:latin typeface="Raleway"/>
                <a:ea typeface="Raleway"/>
                <a:cs typeface="Raleway"/>
                <a:sym typeface="Raleway"/>
              </a:rPr>
              <a:t>, </a:t>
            </a:r>
            <a:r>
              <a:rPr b="1" lang="en" sz="1200">
                <a:solidFill>
                  <a:schemeClr val="lt1"/>
                </a:solidFill>
                <a:latin typeface="Raleway"/>
                <a:ea typeface="Raleway"/>
                <a:cs typeface="Raleway"/>
                <a:sym typeface="Raleway"/>
              </a:rPr>
              <a:t>A</a:t>
            </a:r>
            <a:r>
              <a:rPr b="1" lang="en" sz="1200">
                <a:solidFill>
                  <a:schemeClr val="lt1"/>
                </a:solidFill>
                <a:latin typeface="Raleway"/>
                <a:ea typeface="Raleway"/>
                <a:cs typeface="Raleway"/>
                <a:sym typeface="Raleway"/>
              </a:rPr>
              <a:t>rchitectures Diagrams</a:t>
            </a:r>
            <a:r>
              <a:rPr lang="en" sz="1200">
                <a:solidFill>
                  <a:schemeClr val="lt1"/>
                </a:solidFill>
                <a:latin typeface="Raleway"/>
                <a:ea typeface="Raleway"/>
                <a:cs typeface="Raleway"/>
                <a:sym typeface="Raleway"/>
              </a:rPr>
              <a:t>, etc.</a:t>
            </a:r>
            <a:endParaRPr sz="2400">
              <a:solidFill>
                <a:schemeClr val="lt1"/>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26" name="Google Shape;226;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latin typeface="Arial"/>
                <a:ea typeface="Arial"/>
                <a:cs typeface="Arial"/>
                <a:sym typeface="Arial"/>
                <a:hlinkClick r:id="rId3"/>
              </a:rPr>
              <a:t>Creating a High Level Design Document</a:t>
            </a:r>
            <a:endParaRPr sz="1050" u="sng">
              <a:solidFill>
                <a:schemeClr val="hlink"/>
              </a:solidFill>
              <a:latin typeface="Arial"/>
              <a:ea typeface="Arial"/>
              <a:cs typeface="Arial"/>
              <a:sym typeface="Arial"/>
            </a:endParaRPr>
          </a:p>
          <a:p>
            <a:pPr indent="0" lvl="0" marL="0" rtl="0" algn="l">
              <a:spcBef>
                <a:spcPts val="1000"/>
              </a:spcBef>
              <a:spcAft>
                <a:spcPts val="0"/>
              </a:spcAft>
              <a:buNone/>
            </a:pPr>
            <a:r>
              <a:rPr lang="en" sz="1100" u="sng">
                <a:solidFill>
                  <a:schemeClr val="accent5"/>
                </a:solidFill>
                <a:latin typeface="Arial"/>
                <a:ea typeface="Arial"/>
                <a:cs typeface="Arial"/>
                <a:sym typeface="Arial"/>
                <a:hlinkClick r:id="rId4"/>
              </a:rPr>
              <a:t>Improving Stack Overflow Using Semantic Search and NLP</a:t>
            </a:r>
            <a:endParaRPr sz="1050" u="sng">
              <a:solidFill>
                <a:schemeClr val="hlink"/>
              </a:solidFill>
              <a:latin typeface="Arial"/>
              <a:ea typeface="Arial"/>
              <a:cs typeface="Arial"/>
              <a:sym typeface="Arial"/>
            </a:endParaRPr>
          </a:p>
          <a:p>
            <a:pPr indent="0" lvl="0" marL="0" rtl="0" algn="l">
              <a:spcBef>
                <a:spcPts val="1000"/>
              </a:spcBef>
              <a:spcAft>
                <a:spcPts val="0"/>
              </a:spcAft>
              <a:buNone/>
            </a:pPr>
            <a:r>
              <a:rPr lang="en" sz="1100" u="sng">
                <a:solidFill>
                  <a:schemeClr val="hlink"/>
                </a:solidFill>
                <a:latin typeface="Arial"/>
                <a:ea typeface="Arial"/>
                <a:cs typeface="Arial"/>
                <a:sym typeface="Arial"/>
                <a:hlinkClick r:id="rId5"/>
              </a:rPr>
              <a:t>Creating a GraphQL Server with Flask</a:t>
            </a:r>
            <a:endParaRPr sz="1050" u="sng">
              <a:solidFill>
                <a:schemeClr val="hlink"/>
              </a:solidFill>
              <a:latin typeface="Arial"/>
              <a:ea typeface="Arial"/>
              <a:cs typeface="Arial"/>
              <a:sym typeface="Arial"/>
            </a:endParaRPr>
          </a:p>
          <a:p>
            <a:pPr indent="0" lvl="0" marL="0" rtl="0" algn="l">
              <a:spcBef>
                <a:spcPts val="1000"/>
              </a:spcBef>
              <a:spcAft>
                <a:spcPts val="0"/>
              </a:spcAft>
              <a:buNone/>
            </a:pPr>
            <a:r>
              <a:rPr lang="en" sz="1100" u="sng">
                <a:solidFill>
                  <a:schemeClr val="hlink"/>
                </a:solidFill>
                <a:latin typeface="Arial"/>
                <a:ea typeface="Arial"/>
                <a:cs typeface="Arial"/>
                <a:sym typeface="Arial"/>
                <a:hlinkClick r:id="rId6"/>
              </a:rPr>
              <a:t>How to Structure Large Flask Applications</a:t>
            </a:r>
            <a:endParaRPr>
              <a:solidFill>
                <a:schemeClr val="accent5"/>
              </a:solidFill>
            </a:endParaRPr>
          </a:p>
          <a:p>
            <a:pPr indent="0" lvl="0" marL="0" rtl="0" algn="l">
              <a:spcBef>
                <a:spcPts val="1000"/>
              </a:spcBef>
              <a:spcAft>
                <a:spcPts val="1000"/>
              </a:spcAft>
              <a:buNone/>
            </a:pPr>
            <a:r>
              <a:rPr lang="en" sz="1100" u="sng">
                <a:solidFill>
                  <a:schemeClr val="hlink"/>
                </a:solidFill>
                <a:latin typeface="Arial"/>
                <a:ea typeface="Arial"/>
                <a:cs typeface="Arial"/>
                <a:sym typeface="Arial"/>
                <a:hlinkClick r:id="rId7"/>
              </a:rPr>
              <a:t>Designing Web Applications Architectural Components</a:t>
            </a:r>
            <a:endParaRPr>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42" name="Shape 142"/>
        <p:cNvGrpSpPr/>
        <p:nvPr/>
      </p:nvGrpSpPr>
      <p:grpSpPr>
        <a:xfrm>
          <a:off x="0" y="0"/>
          <a:ext cx="0" cy="0"/>
          <a:chOff x="0" y="0"/>
          <a:chExt cx="0" cy="0"/>
        </a:xfrm>
      </p:grpSpPr>
      <p:sp>
        <p:nvSpPr>
          <p:cNvPr id="143" name="Google Shape;143;p18"/>
          <p:cNvSpPr txBox="1"/>
          <p:nvPr>
            <p:ph type="title"/>
          </p:nvPr>
        </p:nvSpPr>
        <p:spPr>
          <a:xfrm>
            <a:off x="685325" y="726575"/>
            <a:ext cx="4353900" cy="6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Team (</a:t>
            </a:r>
            <a:r>
              <a:rPr lang="en" sz="2000"/>
              <a:t>#20) </a:t>
            </a:r>
            <a:r>
              <a:rPr lang="en" sz="2000"/>
              <a:t>Members:</a:t>
            </a:r>
            <a:endParaRPr sz="2000"/>
          </a:p>
        </p:txBody>
      </p:sp>
      <p:graphicFrame>
        <p:nvGraphicFramePr>
          <p:cNvPr id="144" name="Google Shape;144;p18"/>
          <p:cNvGraphicFramePr/>
          <p:nvPr/>
        </p:nvGraphicFramePr>
        <p:xfrm>
          <a:off x="1702875" y="1561100"/>
          <a:ext cx="3000000" cy="3000000"/>
        </p:xfrm>
        <a:graphic>
          <a:graphicData uri="http://schemas.openxmlformats.org/drawingml/2006/table">
            <a:tbl>
              <a:tblPr>
                <a:noFill/>
                <a:tableStyleId>{8D3C6580-0F51-4AE8-A9E0-F8F7DFDBFE32}</a:tableStyleId>
              </a:tblPr>
              <a:tblGrid>
                <a:gridCol w="2538125"/>
                <a:gridCol w="2538125"/>
              </a:tblGrid>
              <a:tr h="381000">
                <a:tc>
                  <a:txBody>
                    <a:bodyPr/>
                    <a:lstStyle/>
                    <a:p>
                      <a:pPr indent="0" lvl="0" marL="0" rtl="0" algn="ctr">
                        <a:spcBef>
                          <a:spcPts val="0"/>
                        </a:spcBef>
                        <a:spcAft>
                          <a:spcPts val="0"/>
                        </a:spcAft>
                        <a:buNone/>
                      </a:pPr>
                      <a:r>
                        <a:rPr b="1" lang="en">
                          <a:solidFill>
                            <a:srgbClr val="FFFFFF"/>
                          </a:solidFill>
                        </a:rPr>
                        <a:t>Name </a:t>
                      </a:r>
                      <a:endParaRPr b="1">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rPr>
                        <a:t>Roll No.</a:t>
                      </a:r>
                      <a:endParaRPr b="1">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Aditi Shrivastava</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2018201056</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Bhavi Dhingra</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2018201058</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Kajal Mohan Sanklecha</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2019801006</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Surbhi Sharma</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2019202002</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Nikita Rungta</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20161178</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rPr>
                        <a:t>Samyak Agrawal</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rPr>
                        <a:t>20161180</a:t>
                      </a:r>
                      <a:endParaRPr>
                        <a:solidFill>
                          <a:srgbClr val="FFFFFF"/>
                        </a:solidFill>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9"/>
          <p:cNvSpPr txBox="1"/>
          <p:nvPr>
            <p:ph type="ctrTitle"/>
          </p:nvPr>
        </p:nvSpPr>
        <p:spPr>
          <a:xfrm>
            <a:off x="729450" y="1322450"/>
            <a:ext cx="5415600" cy="10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AcadOverFlow </a:t>
            </a:r>
            <a:endParaRPr/>
          </a:p>
        </p:txBody>
      </p:sp>
      <p:sp>
        <p:nvSpPr>
          <p:cNvPr id="150" name="Google Shape;150;p19"/>
          <p:cNvSpPr txBox="1"/>
          <p:nvPr>
            <p:ph idx="1" type="subTitle"/>
          </p:nvPr>
        </p:nvSpPr>
        <p:spPr>
          <a:xfrm>
            <a:off x="784200" y="2270900"/>
            <a:ext cx="7399800" cy="2436900"/>
          </a:xfrm>
          <a:prstGeom prst="rect">
            <a:avLst/>
          </a:prstGeom>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Raleway"/>
              <a:buChar char="➔"/>
            </a:pPr>
            <a:r>
              <a:rPr b="1" lang="en" sz="1800">
                <a:solidFill>
                  <a:srgbClr val="000000"/>
                </a:solidFill>
                <a:latin typeface="Raleway"/>
                <a:ea typeface="Raleway"/>
                <a:cs typeface="Raleway"/>
                <a:sym typeface="Raleway"/>
              </a:rPr>
              <a:t>In our IIIT campus, we mostly confine our technical discussions and knowledge sharing to a small group of friends. </a:t>
            </a:r>
            <a:endParaRPr b="1" sz="1800">
              <a:solidFill>
                <a:srgbClr val="000000"/>
              </a:solidFill>
              <a:latin typeface="Raleway"/>
              <a:ea typeface="Raleway"/>
              <a:cs typeface="Raleway"/>
              <a:sym typeface="Raleway"/>
            </a:endParaRPr>
          </a:p>
          <a:p>
            <a:pPr indent="-342900" lvl="0" marL="457200" rtl="0" algn="l">
              <a:spcBef>
                <a:spcPts val="0"/>
              </a:spcBef>
              <a:spcAft>
                <a:spcPts val="0"/>
              </a:spcAft>
              <a:buClr>
                <a:srgbClr val="000000"/>
              </a:buClr>
              <a:buSzPts val="1800"/>
              <a:buFont typeface="Raleway"/>
              <a:buChar char="➔"/>
            </a:pPr>
            <a:r>
              <a:rPr b="1" lang="en" sz="1800">
                <a:solidFill>
                  <a:srgbClr val="000000"/>
                </a:solidFill>
                <a:latin typeface="Raleway"/>
                <a:ea typeface="Raleway"/>
                <a:cs typeface="Raleway"/>
                <a:sym typeface="Raleway"/>
              </a:rPr>
              <a:t>AcadOverFlow</a:t>
            </a:r>
            <a:r>
              <a:rPr b="1" lang="en" sz="1800">
                <a:solidFill>
                  <a:srgbClr val="000000"/>
                </a:solidFill>
                <a:latin typeface="Raleway"/>
                <a:ea typeface="Raleway"/>
                <a:cs typeface="Raleway"/>
                <a:sym typeface="Raleway"/>
              </a:rPr>
              <a:t> is a platform for professional and enthusiast programmers of IIIT-H where technical questions can be posted/queried by any student, so that fellow peers can post responses to it or previously asked similar questions can be listed along with the answers.</a:t>
            </a:r>
            <a:endParaRPr b="1" sz="1800">
              <a:solidFill>
                <a:srgbClr val="000000"/>
              </a:solidFill>
              <a:latin typeface="Raleway"/>
              <a:ea typeface="Raleway"/>
              <a:cs typeface="Raleway"/>
              <a:sym typeface="Raleway"/>
            </a:endParaRPr>
          </a:p>
          <a:p>
            <a:pPr indent="0" lvl="0" marL="0" rtl="0" algn="l">
              <a:spcBef>
                <a:spcPts val="0"/>
              </a:spcBef>
              <a:spcAft>
                <a:spcPts val="0"/>
              </a:spcAft>
              <a:buNone/>
            </a:pPr>
            <a:r>
              <a:t/>
            </a:r>
            <a:endParaRPr b="1" sz="1800">
              <a:solidFill>
                <a:srgbClr val="000000"/>
              </a:solidFill>
              <a:latin typeface="Raleway"/>
              <a:ea typeface="Raleway"/>
              <a:cs typeface="Raleway"/>
              <a:sym typeface="Raleway"/>
            </a:endParaRPr>
          </a:p>
          <a:p>
            <a:pPr indent="0" lvl="0" marL="0" rtl="0" algn="l">
              <a:spcBef>
                <a:spcPts val="0"/>
              </a:spcBef>
              <a:spcAft>
                <a:spcPts val="0"/>
              </a:spcAft>
              <a:buNone/>
            </a:pPr>
            <a:r>
              <a:t/>
            </a:r>
            <a:endParaRPr b="1" sz="1800">
              <a:solidFill>
                <a:srgbClr val="000000"/>
              </a:solidFill>
              <a:latin typeface="Raleway"/>
              <a:ea typeface="Raleway"/>
              <a:cs typeface="Raleway"/>
              <a:sym typeface="Raleway"/>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0"/>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a:t>
            </a:r>
            <a:r>
              <a:rPr lang="en"/>
              <a:t> </a:t>
            </a:r>
            <a:endParaRPr/>
          </a:p>
        </p:txBody>
      </p:sp>
      <p:sp>
        <p:nvSpPr>
          <p:cNvPr id="156" name="Google Shape;156;p20"/>
          <p:cNvSpPr txBox="1"/>
          <p:nvPr>
            <p:ph idx="1" type="subTitle"/>
          </p:nvPr>
        </p:nvSpPr>
        <p:spPr>
          <a:xfrm>
            <a:off x="784200" y="2270900"/>
            <a:ext cx="7399800" cy="168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Raleway"/>
              <a:buChar char="➔"/>
            </a:pPr>
            <a:r>
              <a:rPr b="1" lang="en" sz="1800">
                <a:solidFill>
                  <a:srgbClr val="000000"/>
                </a:solidFill>
                <a:latin typeface="Raleway"/>
                <a:ea typeface="Raleway"/>
                <a:cs typeface="Raleway"/>
                <a:sym typeface="Raleway"/>
              </a:rPr>
              <a:t>We have built a Tag Prediction model for the queries.</a:t>
            </a:r>
            <a:endParaRPr b="1" sz="1800">
              <a:solidFill>
                <a:srgbClr val="000000"/>
              </a:solidFill>
              <a:latin typeface="Raleway"/>
              <a:ea typeface="Raleway"/>
              <a:cs typeface="Raleway"/>
              <a:sym typeface="Raleway"/>
            </a:endParaRPr>
          </a:p>
          <a:p>
            <a:pPr indent="-342900" lvl="0" marL="457200" rtl="0" algn="l">
              <a:spcBef>
                <a:spcPts val="0"/>
              </a:spcBef>
              <a:spcAft>
                <a:spcPts val="0"/>
              </a:spcAft>
              <a:buClr>
                <a:srgbClr val="000000"/>
              </a:buClr>
              <a:buSzPts val="1800"/>
              <a:buFont typeface="Raleway"/>
              <a:buChar char="➔"/>
            </a:pPr>
            <a:r>
              <a:rPr b="1" lang="en" sz="1800">
                <a:solidFill>
                  <a:srgbClr val="000000"/>
                </a:solidFill>
                <a:latin typeface="Raleway"/>
                <a:ea typeface="Raleway"/>
                <a:cs typeface="Raleway"/>
                <a:sym typeface="Raleway"/>
              </a:rPr>
              <a:t>Also included the vote counts and responses for scoring the questions.</a:t>
            </a:r>
            <a:endParaRPr b="1" sz="1800">
              <a:solidFill>
                <a:srgbClr val="000000"/>
              </a:solidFill>
              <a:latin typeface="Raleway"/>
              <a:ea typeface="Raleway"/>
              <a:cs typeface="Raleway"/>
              <a:sym typeface="Raleway"/>
            </a:endParaRPr>
          </a:p>
          <a:p>
            <a:pPr indent="-342900" lvl="0" marL="457200" rtl="0" algn="l">
              <a:spcBef>
                <a:spcPts val="0"/>
              </a:spcBef>
              <a:spcAft>
                <a:spcPts val="0"/>
              </a:spcAft>
              <a:buClr>
                <a:srgbClr val="000000"/>
              </a:buClr>
              <a:buSzPts val="1800"/>
              <a:buFont typeface="Raleway"/>
              <a:buChar char="➔"/>
            </a:pPr>
            <a:r>
              <a:rPr b="1" lang="en" sz="1800">
                <a:solidFill>
                  <a:srgbClr val="000000"/>
                </a:solidFill>
                <a:latin typeface="Raleway"/>
                <a:ea typeface="Raleway"/>
                <a:cs typeface="Raleway"/>
                <a:sym typeface="Raleway"/>
              </a:rPr>
              <a:t>Maintained sessions in the WebApp for showing user specific Dashboard.</a:t>
            </a:r>
            <a:endParaRPr b="1" sz="1800">
              <a:solidFill>
                <a:srgbClr val="000000"/>
              </a:solidFill>
              <a:latin typeface="Raleway"/>
              <a:ea typeface="Raleway"/>
              <a:cs typeface="Raleway"/>
              <a:sym typeface="Raleway"/>
            </a:endParaRPr>
          </a:p>
          <a:p>
            <a:pPr indent="0" lvl="0" marL="914400" rtl="0" algn="l">
              <a:spcBef>
                <a:spcPts val="0"/>
              </a:spcBef>
              <a:spcAft>
                <a:spcPts val="0"/>
              </a:spcAft>
              <a:buNone/>
            </a:pPr>
            <a:r>
              <a:t/>
            </a:r>
            <a:endParaRPr b="1" sz="1800">
              <a:solidFill>
                <a:srgbClr val="0000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60" name="Shape 160"/>
        <p:cNvGrpSpPr/>
        <p:nvPr/>
      </p:nvGrpSpPr>
      <p:grpSpPr>
        <a:xfrm>
          <a:off x="0" y="0"/>
          <a:ext cx="0" cy="0"/>
          <a:chOff x="0" y="0"/>
          <a:chExt cx="0" cy="0"/>
        </a:xfrm>
      </p:grpSpPr>
      <p:sp>
        <p:nvSpPr>
          <p:cNvPr id="161" name="Google Shape;161;p21"/>
          <p:cNvSpPr txBox="1"/>
          <p:nvPr>
            <p:ph type="title"/>
          </p:nvPr>
        </p:nvSpPr>
        <p:spPr>
          <a:xfrm>
            <a:off x="729450" y="829600"/>
            <a:ext cx="6426000" cy="501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FFFFFF"/>
                </a:solidFill>
              </a:rPr>
              <a:t>How did we go about design?</a:t>
            </a:r>
            <a:endParaRPr b="0" sz="2400">
              <a:solidFill>
                <a:srgbClr val="FFFFFF"/>
              </a:solidFill>
              <a:latin typeface="Arial"/>
              <a:ea typeface="Arial"/>
              <a:cs typeface="Arial"/>
              <a:sym typeface="Arial"/>
            </a:endParaRPr>
          </a:p>
        </p:txBody>
      </p:sp>
      <p:sp>
        <p:nvSpPr>
          <p:cNvPr id="162" name="Google Shape;162;p21"/>
          <p:cNvSpPr txBox="1"/>
          <p:nvPr/>
        </p:nvSpPr>
        <p:spPr>
          <a:xfrm>
            <a:off x="670575" y="1589000"/>
            <a:ext cx="7406700" cy="18243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Raleway"/>
              <a:buChar char="●"/>
            </a:pPr>
            <a:r>
              <a:rPr b="1" lang="en" sz="1200" u="sng">
                <a:solidFill>
                  <a:srgbClr val="00FFFF"/>
                </a:solidFill>
                <a:latin typeface="Raleway"/>
                <a:ea typeface="Raleway"/>
                <a:cs typeface="Raleway"/>
                <a:sym typeface="Raleway"/>
                <a:hlinkClick r:id="rId3"/>
              </a:rPr>
              <a:t>High Level Document:</a:t>
            </a:r>
            <a:r>
              <a:rPr lang="en" sz="1200">
                <a:solidFill>
                  <a:schemeClr val="lt1"/>
                </a:solidFill>
                <a:latin typeface="Raleway"/>
                <a:ea typeface="Raleway"/>
                <a:cs typeface="Raleway"/>
                <a:sym typeface="Raleway"/>
              </a:rPr>
              <a:t> included various </a:t>
            </a:r>
            <a:r>
              <a:rPr b="1" lang="en" sz="1200">
                <a:solidFill>
                  <a:schemeClr val="lt1"/>
                </a:solidFill>
                <a:latin typeface="Raleway"/>
                <a:ea typeface="Raleway"/>
                <a:cs typeface="Raleway"/>
                <a:sym typeface="Raleway"/>
              </a:rPr>
              <a:t>use cases</a:t>
            </a:r>
            <a:r>
              <a:rPr lang="en" sz="1200">
                <a:solidFill>
                  <a:schemeClr val="lt1"/>
                </a:solidFill>
                <a:latin typeface="Raleway"/>
                <a:ea typeface="Raleway"/>
                <a:cs typeface="Raleway"/>
                <a:sym typeface="Raleway"/>
              </a:rPr>
              <a:t>, </a:t>
            </a:r>
            <a:r>
              <a:rPr b="1" lang="en" sz="1200">
                <a:solidFill>
                  <a:schemeClr val="lt1"/>
                </a:solidFill>
                <a:latin typeface="Raleway"/>
                <a:ea typeface="Raleway"/>
                <a:cs typeface="Raleway"/>
                <a:sym typeface="Raleway"/>
              </a:rPr>
              <a:t>sequence diagrams</a:t>
            </a:r>
            <a:r>
              <a:rPr lang="en" sz="1200">
                <a:solidFill>
                  <a:schemeClr val="lt1"/>
                </a:solidFill>
                <a:latin typeface="Raleway"/>
                <a:ea typeface="Raleway"/>
                <a:cs typeface="Raleway"/>
                <a:sym typeface="Raleway"/>
              </a:rPr>
              <a:t> and the </a:t>
            </a:r>
            <a:r>
              <a:rPr b="1" lang="en" sz="1200">
                <a:solidFill>
                  <a:schemeClr val="lt1"/>
                </a:solidFill>
                <a:latin typeface="Raleway"/>
                <a:ea typeface="Raleway"/>
                <a:cs typeface="Raleway"/>
                <a:sym typeface="Raleway"/>
              </a:rPr>
              <a:t>architecture diagrams</a:t>
            </a:r>
            <a:r>
              <a:rPr lang="en" sz="1200">
                <a:solidFill>
                  <a:schemeClr val="lt1"/>
                </a:solidFill>
                <a:latin typeface="Raleway"/>
                <a:ea typeface="Raleway"/>
                <a:cs typeface="Raleway"/>
                <a:sym typeface="Raleway"/>
              </a:rPr>
              <a:t> of the various modules. </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Analysed the technologies required to implement the use cases.	</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The dataset for the required problem statement is quite big and we decided to run on </a:t>
            </a:r>
            <a:r>
              <a:rPr b="1" lang="en" sz="1200">
                <a:solidFill>
                  <a:schemeClr val="lt1"/>
                </a:solidFill>
                <a:latin typeface="Raleway"/>
                <a:ea typeface="Raleway"/>
                <a:cs typeface="Raleway"/>
                <a:sym typeface="Raleway"/>
              </a:rPr>
              <a:t>ada servers</a:t>
            </a:r>
            <a:r>
              <a:rPr lang="en" sz="1200">
                <a:solidFill>
                  <a:schemeClr val="lt1"/>
                </a:solidFill>
                <a:latin typeface="Raleway"/>
                <a:ea typeface="Raleway"/>
                <a:cs typeface="Raleway"/>
                <a:sym typeface="Raleway"/>
              </a:rPr>
              <a:t>.</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For ML part we decided to go with </a:t>
            </a:r>
            <a:r>
              <a:rPr b="1" lang="en" sz="1200">
                <a:solidFill>
                  <a:schemeClr val="lt1"/>
                </a:solidFill>
                <a:latin typeface="Raleway"/>
                <a:ea typeface="Raleway"/>
                <a:cs typeface="Raleway"/>
                <a:sym typeface="Raleway"/>
              </a:rPr>
              <a:t>python</a:t>
            </a:r>
            <a:r>
              <a:rPr lang="en" sz="1200">
                <a:solidFill>
                  <a:schemeClr val="lt1"/>
                </a:solidFill>
                <a:latin typeface="Raleway"/>
                <a:ea typeface="Raleway"/>
                <a:cs typeface="Raleway"/>
                <a:sym typeface="Raleway"/>
              </a:rPr>
              <a:t> language for its simplicity and </a:t>
            </a:r>
            <a:r>
              <a:rPr b="1" lang="en" sz="1200">
                <a:solidFill>
                  <a:schemeClr val="lt1"/>
                </a:solidFill>
                <a:latin typeface="Raleway"/>
                <a:ea typeface="Raleway"/>
                <a:cs typeface="Raleway"/>
                <a:sym typeface="Raleway"/>
              </a:rPr>
              <a:t>great ML libraries</a:t>
            </a:r>
            <a:r>
              <a:rPr lang="en" sz="1200">
                <a:solidFill>
                  <a:schemeClr val="lt1"/>
                </a:solidFill>
                <a:latin typeface="Raleway"/>
                <a:ea typeface="Raleway"/>
                <a:cs typeface="Raleway"/>
                <a:sym typeface="Raleway"/>
              </a:rPr>
              <a:t>.</a:t>
            </a:r>
            <a:endParaRPr sz="1200">
              <a:solidFill>
                <a:schemeClr val="lt1"/>
              </a:solidFill>
              <a:latin typeface="Raleway"/>
              <a:ea typeface="Raleway"/>
              <a:cs typeface="Raleway"/>
              <a:sym typeface="Raleway"/>
            </a:endParaRPr>
          </a:p>
          <a:p>
            <a:pPr indent="0" lvl="0" marL="0" rtl="0" algn="l">
              <a:spcBef>
                <a:spcPts val="1600"/>
              </a:spcBef>
              <a:spcAft>
                <a:spcPts val="0"/>
              </a:spcAft>
              <a:buNone/>
            </a:pPr>
            <a:r>
              <a:t/>
            </a:r>
            <a:endParaRPr sz="2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66" name="Shape 166"/>
        <p:cNvGrpSpPr/>
        <p:nvPr/>
      </p:nvGrpSpPr>
      <p:grpSpPr>
        <a:xfrm>
          <a:off x="0" y="0"/>
          <a:ext cx="0" cy="0"/>
          <a:chOff x="0" y="0"/>
          <a:chExt cx="0" cy="0"/>
        </a:xfrm>
      </p:grpSpPr>
      <p:sp>
        <p:nvSpPr>
          <p:cNvPr id="167" name="Google Shape;167;p22"/>
          <p:cNvSpPr txBox="1"/>
          <p:nvPr>
            <p:ph type="title"/>
          </p:nvPr>
        </p:nvSpPr>
        <p:spPr>
          <a:xfrm>
            <a:off x="729450" y="822225"/>
            <a:ext cx="6426000" cy="6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FFFFFF"/>
                </a:solidFill>
              </a:rPr>
              <a:t>The coding principles</a:t>
            </a:r>
            <a:endParaRPr b="0" sz="1200">
              <a:solidFill>
                <a:srgbClr val="FFFFFF"/>
              </a:solidFill>
            </a:endParaRPr>
          </a:p>
          <a:p>
            <a:pPr indent="0" lvl="0" marL="457200" rtl="0" algn="l">
              <a:lnSpc>
                <a:spcPct val="115000"/>
              </a:lnSpc>
              <a:spcBef>
                <a:spcPts val="1600"/>
              </a:spcBef>
              <a:spcAft>
                <a:spcPts val="0"/>
              </a:spcAft>
              <a:buNone/>
            </a:pPr>
            <a:r>
              <a:t/>
            </a:r>
            <a:endParaRPr sz="1200">
              <a:solidFill>
                <a:srgbClr val="FFFFFF"/>
              </a:solidFill>
            </a:endParaRPr>
          </a:p>
          <a:p>
            <a:pPr indent="0" lvl="0" marL="0" rtl="0" algn="l">
              <a:lnSpc>
                <a:spcPct val="115000"/>
              </a:lnSpc>
              <a:spcBef>
                <a:spcPts val="1600"/>
              </a:spcBef>
              <a:spcAft>
                <a:spcPts val="1600"/>
              </a:spcAft>
              <a:buNone/>
            </a:pPr>
            <a:r>
              <a:t/>
            </a:r>
            <a:endParaRPr sz="2400">
              <a:solidFill>
                <a:srgbClr val="FFFFFF"/>
              </a:solidFill>
            </a:endParaRPr>
          </a:p>
        </p:txBody>
      </p:sp>
      <p:sp>
        <p:nvSpPr>
          <p:cNvPr id="168" name="Google Shape;168;p22"/>
          <p:cNvSpPr txBox="1"/>
          <p:nvPr/>
        </p:nvSpPr>
        <p:spPr>
          <a:xfrm>
            <a:off x="775500" y="1478625"/>
            <a:ext cx="6333900" cy="3000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Raleway"/>
              <a:buAutoNum type="arabicPeriod"/>
            </a:pPr>
            <a:r>
              <a:rPr b="1" lang="en" sz="1200">
                <a:solidFill>
                  <a:schemeClr val="lt1"/>
                </a:solidFill>
                <a:latin typeface="Raleway"/>
                <a:ea typeface="Raleway"/>
                <a:cs typeface="Raleway"/>
                <a:sym typeface="Raleway"/>
              </a:rPr>
              <a:t>Single Responsibility Principle</a:t>
            </a:r>
            <a:r>
              <a:rPr lang="en" sz="1200">
                <a:solidFill>
                  <a:schemeClr val="lt1"/>
                </a:solidFill>
                <a:latin typeface="Raleway"/>
                <a:ea typeface="Raleway"/>
                <a:cs typeface="Raleway"/>
                <a:sym typeface="Raleway"/>
              </a:rPr>
              <a:t>: Every module in our project has only a single responsibility by isolating the independent modules and abstracting their code when used in some other module.</a:t>
            </a:r>
            <a:endParaRPr b="1"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AutoNum type="arabicPeriod"/>
            </a:pPr>
            <a:r>
              <a:rPr b="1" lang="en" sz="1200">
                <a:solidFill>
                  <a:schemeClr val="lt1"/>
                </a:solidFill>
                <a:latin typeface="Raleway"/>
                <a:ea typeface="Raleway"/>
                <a:cs typeface="Raleway"/>
                <a:sym typeface="Raleway"/>
              </a:rPr>
              <a:t>Interface Segregation Principle:</a:t>
            </a:r>
            <a:r>
              <a:rPr lang="en" sz="1200">
                <a:solidFill>
                  <a:schemeClr val="lt1"/>
                </a:solidFill>
                <a:latin typeface="Raleway"/>
                <a:ea typeface="Raleway"/>
                <a:cs typeface="Raleway"/>
                <a:sym typeface="Raleway"/>
              </a:rPr>
              <a:t> For each  task, we have created individual file where, only that tasks related program is present.</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AutoNum type="arabicPeriod"/>
            </a:pPr>
            <a:r>
              <a:rPr b="1" lang="en" sz="1200">
                <a:solidFill>
                  <a:schemeClr val="lt1"/>
                </a:solidFill>
                <a:latin typeface="Raleway"/>
                <a:ea typeface="Raleway"/>
                <a:cs typeface="Raleway"/>
                <a:sym typeface="Raleway"/>
              </a:rPr>
              <a:t>Dependency Inversion Principle</a:t>
            </a:r>
            <a:r>
              <a:rPr lang="en" sz="1200">
                <a:solidFill>
                  <a:schemeClr val="lt1"/>
                </a:solidFill>
                <a:latin typeface="Raleway"/>
                <a:ea typeface="Raleway"/>
                <a:cs typeface="Raleway"/>
                <a:sym typeface="Raleway"/>
              </a:rPr>
              <a:t>: High-level modules like WebServer backend, ML module, Database handling, etc. all provided abstractions.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72" name="Shape 172"/>
        <p:cNvGrpSpPr/>
        <p:nvPr/>
      </p:nvGrpSpPr>
      <p:grpSpPr>
        <a:xfrm>
          <a:off x="0" y="0"/>
          <a:ext cx="0" cy="0"/>
          <a:chOff x="0" y="0"/>
          <a:chExt cx="0" cy="0"/>
        </a:xfrm>
      </p:grpSpPr>
      <p:sp>
        <p:nvSpPr>
          <p:cNvPr id="173" name="Google Shape;173;p23"/>
          <p:cNvSpPr txBox="1"/>
          <p:nvPr>
            <p:ph type="title"/>
          </p:nvPr>
        </p:nvSpPr>
        <p:spPr>
          <a:xfrm>
            <a:off x="729450" y="697150"/>
            <a:ext cx="7336800" cy="6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t>We managed our project using the following tools:</a:t>
            </a:r>
            <a:endParaRPr sz="2400">
              <a:solidFill>
                <a:srgbClr val="FFFFFF"/>
              </a:solidFill>
            </a:endParaRPr>
          </a:p>
        </p:txBody>
      </p:sp>
      <p:sp>
        <p:nvSpPr>
          <p:cNvPr id="174" name="Google Shape;174;p23"/>
          <p:cNvSpPr txBox="1"/>
          <p:nvPr/>
        </p:nvSpPr>
        <p:spPr>
          <a:xfrm>
            <a:off x="934275" y="1581600"/>
            <a:ext cx="6157200" cy="1132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Raleway"/>
              <a:buChar char="●"/>
            </a:pPr>
            <a:r>
              <a:rPr b="1" lang="en" sz="1200">
                <a:solidFill>
                  <a:schemeClr val="lt1"/>
                </a:solidFill>
                <a:latin typeface="Raleway"/>
                <a:ea typeface="Raleway"/>
                <a:cs typeface="Raleway"/>
                <a:sym typeface="Raleway"/>
              </a:rPr>
              <a:t>Microsoft Team</a:t>
            </a:r>
            <a:r>
              <a:rPr lang="en" sz="1200">
                <a:solidFill>
                  <a:schemeClr val="lt1"/>
                </a:solidFill>
                <a:latin typeface="Raleway"/>
                <a:ea typeface="Raleway"/>
                <a:cs typeface="Raleway"/>
                <a:sym typeface="Raleway"/>
              </a:rPr>
              <a:t>: For group meetings.</a:t>
            </a:r>
            <a:endParaRPr sz="1200">
              <a:solidFill>
                <a:schemeClr val="lt1"/>
              </a:solidFill>
              <a:latin typeface="Raleway"/>
              <a:ea typeface="Raleway"/>
              <a:cs typeface="Raleway"/>
              <a:sym typeface="Raleway"/>
            </a:endParaRPr>
          </a:p>
          <a:p>
            <a:pPr indent="-304800" lvl="0" marL="457200" rtl="0" algn="l">
              <a:spcBef>
                <a:spcPts val="0"/>
              </a:spcBef>
              <a:spcAft>
                <a:spcPts val="0"/>
              </a:spcAft>
              <a:buClr>
                <a:schemeClr val="lt1"/>
              </a:buClr>
              <a:buSzPts val="1200"/>
              <a:buFont typeface="Raleway"/>
              <a:buChar char="●"/>
            </a:pPr>
            <a:r>
              <a:rPr b="1" lang="en" sz="1200">
                <a:solidFill>
                  <a:schemeClr val="lt1"/>
                </a:solidFill>
                <a:latin typeface="Raleway"/>
                <a:ea typeface="Raleway"/>
                <a:cs typeface="Raleway"/>
                <a:sym typeface="Raleway"/>
              </a:rPr>
              <a:t>Trello Board</a:t>
            </a:r>
            <a:r>
              <a:rPr lang="en" sz="1200">
                <a:solidFill>
                  <a:schemeClr val="lt1"/>
                </a:solidFill>
                <a:latin typeface="Raleway"/>
                <a:ea typeface="Raleway"/>
                <a:cs typeface="Raleway"/>
                <a:sym typeface="Raleway"/>
              </a:rPr>
              <a:t>: Maintain a list of pending and completed tasks. </a:t>
            </a:r>
            <a:endParaRPr sz="1200">
              <a:solidFill>
                <a:schemeClr val="lt1"/>
              </a:solidFill>
              <a:latin typeface="Raleway"/>
              <a:ea typeface="Raleway"/>
              <a:cs typeface="Raleway"/>
              <a:sym typeface="Raleway"/>
            </a:endParaRPr>
          </a:p>
          <a:p>
            <a:pPr indent="-304800" lvl="0" marL="457200" rtl="0" algn="l">
              <a:spcBef>
                <a:spcPts val="0"/>
              </a:spcBef>
              <a:spcAft>
                <a:spcPts val="0"/>
              </a:spcAft>
              <a:buClr>
                <a:schemeClr val="lt1"/>
              </a:buClr>
              <a:buSzPts val="1200"/>
              <a:buFont typeface="Raleway"/>
              <a:buChar char="●"/>
            </a:pPr>
            <a:r>
              <a:rPr b="1" lang="en" sz="1200">
                <a:solidFill>
                  <a:schemeClr val="lt1"/>
                </a:solidFill>
                <a:latin typeface="Raleway"/>
                <a:ea typeface="Raleway"/>
                <a:cs typeface="Raleway"/>
                <a:sym typeface="Raleway"/>
              </a:rPr>
              <a:t>Github</a:t>
            </a:r>
            <a:r>
              <a:rPr lang="en" sz="1200">
                <a:solidFill>
                  <a:schemeClr val="lt1"/>
                </a:solidFill>
                <a:latin typeface="Raleway"/>
                <a:ea typeface="Raleway"/>
                <a:cs typeface="Raleway"/>
                <a:sym typeface="Raleway"/>
              </a:rPr>
              <a:t>: used branches extensively.</a:t>
            </a:r>
            <a:endParaRPr sz="1200">
              <a:solidFill>
                <a:schemeClr val="lt1"/>
              </a:solidFill>
              <a:latin typeface="Raleway"/>
              <a:ea typeface="Raleway"/>
              <a:cs typeface="Raleway"/>
              <a:sym typeface="Raleway"/>
            </a:endParaRPr>
          </a:p>
          <a:p>
            <a:pPr indent="-304800" lvl="0" marL="457200" rtl="0" algn="l">
              <a:spcBef>
                <a:spcPts val="0"/>
              </a:spcBef>
              <a:spcAft>
                <a:spcPts val="0"/>
              </a:spcAft>
              <a:buClr>
                <a:schemeClr val="lt1"/>
              </a:buClr>
              <a:buSzPts val="1200"/>
              <a:buFont typeface="Raleway"/>
              <a:buChar char="●"/>
            </a:pPr>
            <a:r>
              <a:rPr lang="en" sz="1200">
                <a:solidFill>
                  <a:schemeClr val="lt1"/>
                </a:solidFill>
                <a:latin typeface="Raleway"/>
                <a:ea typeface="Raleway"/>
                <a:cs typeface="Raleway"/>
                <a:sym typeface="Raleway"/>
              </a:rPr>
              <a:t>Planned </a:t>
            </a:r>
            <a:r>
              <a:rPr b="1" lang="en" sz="1200">
                <a:solidFill>
                  <a:schemeClr val="lt1"/>
                </a:solidFill>
                <a:latin typeface="Raleway"/>
                <a:ea typeface="Raleway"/>
                <a:cs typeface="Raleway"/>
                <a:sym typeface="Raleway"/>
              </a:rPr>
              <a:t>Scrum or Stand-up meetings</a:t>
            </a:r>
            <a:r>
              <a:rPr lang="en" sz="1200">
                <a:solidFill>
                  <a:schemeClr val="lt1"/>
                </a:solidFill>
                <a:latin typeface="Raleway"/>
                <a:ea typeface="Raleway"/>
                <a:cs typeface="Raleway"/>
                <a:sym typeface="Raleway"/>
              </a:rPr>
              <a:t> on a regular basis.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78" name="Shape 178"/>
        <p:cNvGrpSpPr/>
        <p:nvPr/>
      </p:nvGrpSpPr>
      <p:grpSpPr>
        <a:xfrm>
          <a:off x="0" y="0"/>
          <a:ext cx="0" cy="0"/>
          <a:chOff x="0" y="0"/>
          <a:chExt cx="0" cy="0"/>
        </a:xfrm>
      </p:grpSpPr>
      <p:sp>
        <p:nvSpPr>
          <p:cNvPr id="179" name="Google Shape;179;p24"/>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80" name="Google Shape;180;p24"/>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Planning</a:t>
            </a:r>
            <a:endParaRPr sz="1400">
              <a:solidFill>
                <a:srgbClr val="FFFFFF"/>
              </a:solidFill>
            </a:endParaRPr>
          </a:p>
        </p:txBody>
      </p:sp>
      <p:grpSp>
        <p:nvGrpSpPr>
          <p:cNvPr id="181" name="Google Shape;181;p24"/>
          <p:cNvGrpSpPr/>
          <p:nvPr/>
        </p:nvGrpSpPr>
        <p:grpSpPr>
          <a:xfrm>
            <a:off x="5601002" y="4819350"/>
            <a:ext cx="3695398" cy="274500"/>
            <a:chOff x="3722577" y="4819350"/>
            <a:chExt cx="3695398" cy="274500"/>
          </a:xfrm>
        </p:grpSpPr>
        <p:sp>
          <p:nvSpPr>
            <p:cNvPr id="182" name="Google Shape;182;p24"/>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183" name="Google Shape;183;p24"/>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184" name="Google Shape;184;p24"/>
            <p:cNvSpPr txBox="1"/>
            <p:nvPr/>
          </p:nvSpPr>
          <p:spPr>
            <a:xfrm>
              <a:off x="3928075" y="4819350"/>
              <a:ext cx="34899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Lato"/>
                  <a:ea typeface="Lato"/>
                  <a:cs typeface="Lato"/>
                  <a:sym typeface="Lato"/>
                </a:rPr>
                <a:t>AcadOverFlow</a:t>
              </a:r>
              <a:endParaRPr>
                <a:solidFill>
                  <a:srgbClr val="FFFFFF"/>
                </a:solidFill>
                <a:latin typeface="Lato"/>
                <a:ea typeface="Lato"/>
                <a:cs typeface="Lato"/>
                <a:sym typeface="Lato"/>
              </a:endParaRPr>
            </a:p>
          </p:txBody>
        </p:sp>
      </p:grpSp>
      <p:sp>
        <p:nvSpPr>
          <p:cNvPr id="185" name="Google Shape;185;p24"/>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186" name="Google Shape;186;p24"/>
          <p:cNvPicPr preferRelativeResize="0"/>
          <p:nvPr/>
        </p:nvPicPr>
        <p:blipFill>
          <a:blip r:embed="rId4">
            <a:alphaModFix/>
          </a:blip>
          <a:stretch>
            <a:fillRect/>
          </a:stretch>
        </p:blipFill>
        <p:spPr>
          <a:xfrm>
            <a:off x="0" y="0"/>
            <a:ext cx="9144002" cy="4663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90" name="Shape 190"/>
        <p:cNvGrpSpPr/>
        <p:nvPr/>
      </p:nvGrpSpPr>
      <p:grpSpPr>
        <a:xfrm>
          <a:off x="0" y="0"/>
          <a:ext cx="0" cy="0"/>
          <a:chOff x="0" y="0"/>
          <a:chExt cx="0" cy="0"/>
        </a:xfrm>
      </p:grpSpPr>
      <p:sp>
        <p:nvSpPr>
          <p:cNvPr id="191" name="Google Shape;191;p25"/>
          <p:cNvSpPr txBox="1"/>
          <p:nvPr>
            <p:ph type="title"/>
          </p:nvPr>
        </p:nvSpPr>
        <p:spPr>
          <a:xfrm>
            <a:off x="708925" y="809450"/>
            <a:ext cx="7587300" cy="6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FFFFFF"/>
                </a:solidFill>
                <a:latin typeface="Lato"/>
                <a:ea typeface="Lato"/>
                <a:cs typeface="Lato"/>
                <a:sym typeface="Lato"/>
              </a:rPr>
              <a:t>I</a:t>
            </a:r>
            <a:r>
              <a:rPr lang="en" sz="1600">
                <a:solidFill>
                  <a:srgbClr val="FFFFFF"/>
                </a:solidFill>
                <a:latin typeface="Lato"/>
                <a:ea typeface="Lato"/>
                <a:cs typeface="Lato"/>
                <a:sym typeface="Lato"/>
              </a:rPr>
              <a:t>ntegration and Testing as remote teams</a:t>
            </a:r>
            <a:endParaRPr b="0" sz="2400">
              <a:solidFill>
                <a:srgbClr val="FFFFFF"/>
              </a:solidFill>
              <a:latin typeface="Arial"/>
              <a:ea typeface="Arial"/>
              <a:cs typeface="Arial"/>
              <a:sym typeface="Arial"/>
            </a:endParaRPr>
          </a:p>
        </p:txBody>
      </p:sp>
      <p:sp>
        <p:nvSpPr>
          <p:cNvPr id="192" name="Google Shape;192;p25"/>
          <p:cNvSpPr txBox="1"/>
          <p:nvPr/>
        </p:nvSpPr>
        <p:spPr>
          <a:xfrm>
            <a:off x="841300" y="1503050"/>
            <a:ext cx="6757800" cy="3000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Arial"/>
              <a:buAutoNum type="arabicPeriod"/>
            </a:pPr>
            <a:r>
              <a:rPr lang="en" sz="1200">
                <a:solidFill>
                  <a:schemeClr val="lt1"/>
                </a:solidFill>
                <a:latin typeface="Raleway"/>
                <a:ea typeface="Raleway"/>
                <a:cs typeface="Raleway"/>
                <a:sym typeface="Raleway"/>
              </a:rPr>
              <a:t>Two m</a:t>
            </a:r>
            <a:r>
              <a:rPr lang="en" sz="1200">
                <a:solidFill>
                  <a:schemeClr val="lt1"/>
                </a:solidFill>
                <a:latin typeface="Raleway"/>
                <a:ea typeface="Raleway"/>
                <a:cs typeface="Raleway"/>
                <a:sym typeface="Raleway"/>
              </a:rPr>
              <a:t>ajor independent modules </a:t>
            </a:r>
            <a:r>
              <a:rPr b="1" lang="en" sz="1200">
                <a:solidFill>
                  <a:schemeClr val="lt1"/>
                </a:solidFill>
                <a:latin typeface="Raleway"/>
                <a:ea typeface="Raleway"/>
                <a:cs typeface="Raleway"/>
                <a:sym typeface="Raleway"/>
              </a:rPr>
              <a:t>a)</a:t>
            </a:r>
            <a:r>
              <a:rPr lang="en" sz="1200">
                <a:solidFill>
                  <a:schemeClr val="lt1"/>
                </a:solidFill>
                <a:latin typeface="Raleway"/>
                <a:ea typeface="Raleway"/>
                <a:cs typeface="Raleway"/>
                <a:sym typeface="Raleway"/>
              </a:rPr>
              <a:t> </a:t>
            </a:r>
            <a:r>
              <a:rPr b="1" lang="en" sz="1200">
                <a:solidFill>
                  <a:schemeClr val="lt1"/>
                </a:solidFill>
                <a:latin typeface="Raleway"/>
                <a:ea typeface="Raleway"/>
                <a:cs typeface="Raleway"/>
                <a:sym typeface="Raleway"/>
              </a:rPr>
              <a:t>WebApp</a:t>
            </a:r>
            <a:r>
              <a:rPr lang="en" sz="1200">
                <a:solidFill>
                  <a:schemeClr val="lt1"/>
                </a:solidFill>
                <a:latin typeface="Raleway"/>
                <a:ea typeface="Raleway"/>
                <a:cs typeface="Raleway"/>
                <a:sym typeface="Raleway"/>
              </a:rPr>
              <a:t> and </a:t>
            </a:r>
            <a:r>
              <a:rPr b="1" lang="en" sz="1200">
                <a:solidFill>
                  <a:schemeClr val="lt1"/>
                </a:solidFill>
                <a:latin typeface="Raleway"/>
                <a:ea typeface="Raleway"/>
                <a:cs typeface="Raleway"/>
                <a:sym typeface="Raleway"/>
              </a:rPr>
              <a:t>b) Tag Prediction &amp; </a:t>
            </a:r>
            <a:r>
              <a:rPr b="1" lang="en" sz="1200">
                <a:solidFill>
                  <a:schemeClr val="lt1"/>
                </a:solidFill>
                <a:latin typeface="Raleway"/>
                <a:ea typeface="Raleway"/>
                <a:cs typeface="Raleway"/>
                <a:sym typeface="Raleway"/>
              </a:rPr>
              <a:t>Semantic Search</a:t>
            </a:r>
            <a:r>
              <a:rPr b="1" lang="en" sz="1200">
                <a:solidFill>
                  <a:schemeClr val="lt1"/>
                </a:solidFill>
                <a:latin typeface="Raleway"/>
                <a:ea typeface="Raleway"/>
                <a:cs typeface="Raleway"/>
                <a:sym typeface="Raleway"/>
              </a:rPr>
              <a:t> (NLP)</a:t>
            </a:r>
            <a:r>
              <a:rPr lang="en" sz="1200">
                <a:solidFill>
                  <a:schemeClr val="lt1"/>
                </a:solidFill>
                <a:latin typeface="Raleway"/>
                <a:ea typeface="Raleway"/>
                <a:cs typeface="Raleway"/>
                <a:sym typeface="Raleway"/>
              </a:rPr>
              <a:t>.</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Raleway"/>
              <a:buAutoNum type="arabicPeriod"/>
            </a:pPr>
            <a:r>
              <a:rPr b="1" lang="en" sz="1200">
                <a:solidFill>
                  <a:schemeClr val="lt1"/>
                </a:solidFill>
                <a:latin typeface="Raleway"/>
                <a:ea typeface="Raleway"/>
                <a:cs typeface="Raleway"/>
                <a:sym typeface="Raleway"/>
              </a:rPr>
              <a:t>Exception Handling </a:t>
            </a:r>
            <a:r>
              <a:rPr lang="en" sz="1200">
                <a:solidFill>
                  <a:schemeClr val="lt1"/>
                </a:solidFill>
                <a:latin typeface="Raleway"/>
                <a:ea typeface="Raleway"/>
                <a:cs typeface="Raleway"/>
                <a:sym typeface="Raleway"/>
              </a:rPr>
              <a:t>tested by entering spurious data as input to the system.</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Arial"/>
              <a:buAutoNum type="arabicPeriod"/>
            </a:pPr>
            <a:r>
              <a:rPr b="1" lang="en" sz="1200">
                <a:solidFill>
                  <a:schemeClr val="lt1"/>
                </a:solidFill>
                <a:latin typeface="Raleway"/>
                <a:ea typeface="Raleway"/>
                <a:cs typeface="Raleway"/>
                <a:sym typeface="Raleway"/>
              </a:rPr>
              <a:t>Code coverage</a:t>
            </a:r>
            <a:r>
              <a:rPr lang="en" sz="1200">
                <a:solidFill>
                  <a:schemeClr val="lt1"/>
                </a:solidFill>
                <a:latin typeface="Raleway"/>
                <a:ea typeface="Raleway"/>
                <a:cs typeface="Raleway"/>
                <a:sym typeface="Raleway"/>
              </a:rPr>
              <a:t> tested by running all use cases.</a:t>
            </a:r>
            <a:endParaRPr sz="1200">
              <a:solidFill>
                <a:schemeClr val="lt1"/>
              </a:solidFill>
              <a:latin typeface="Raleway"/>
              <a:ea typeface="Raleway"/>
              <a:cs typeface="Raleway"/>
              <a:sym typeface="Raleway"/>
            </a:endParaRPr>
          </a:p>
          <a:p>
            <a:pPr indent="-304800" lvl="0" marL="457200" rtl="0" algn="l">
              <a:lnSpc>
                <a:spcPct val="115000"/>
              </a:lnSpc>
              <a:spcBef>
                <a:spcPts val="0"/>
              </a:spcBef>
              <a:spcAft>
                <a:spcPts val="0"/>
              </a:spcAft>
              <a:buClr>
                <a:schemeClr val="lt1"/>
              </a:buClr>
              <a:buSzPts val="1200"/>
              <a:buFont typeface="Arial"/>
              <a:buAutoNum type="arabicPeriod"/>
            </a:pPr>
            <a:r>
              <a:rPr lang="en" sz="1200">
                <a:solidFill>
                  <a:schemeClr val="lt1"/>
                </a:solidFill>
                <a:latin typeface="Raleway"/>
                <a:ea typeface="Raleway"/>
                <a:cs typeface="Raleway"/>
                <a:sym typeface="Raleway"/>
              </a:rPr>
              <a:t>For ML part we break the ML module in different independent modules. And we tested the functionality of each ML modules by generating random queries before moving on to the higher module. We also ensured the most readable and flexible outputs. </a:t>
            </a:r>
            <a:endParaRPr sz="1200">
              <a:solidFill>
                <a:schemeClr val="lt1"/>
              </a:solidFill>
              <a:latin typeface="Raleway"/>
              <a:ea typeface="Raleway"/>
              <a:cs typeface="Raleway"/>
              <a:sym typeface="Raleway"/>
            </a:endParaRPr>
          </a:p>
          <a:p>
            <a:pPr indent="0" lvl="0" marL="0" rtl="0" algn="l">
              <a:spcBef>
                <a:spcPts val="1600"/>
              </a:spcBef>
              <a:spcAft>
                <a:spcPts val="0"/>
              </a:spcAft>
              <a:buNone/>
            </a:pPr>
            <a:r>
              <a:rPr lang="en" sz="1200">
                <a:solidFill>
                  <a:schemeClr val="lt1"/>
                </a:solidFill>
                <a:latin typeface="Raleway"/>
                <a:ea typeface="Raleway"/>
                <a:cs typeface="Raleway"/>
                <a:sym typeface="Raleway"/>
              </a:rPr>
              <a:t>Integration was a crucial part. We analysed inputs/outputs of both modules properly and created function calls for more flexible input/output. </a:t>
            </a:r>
            <a:endParaRPr sz="1200">
              <a:solidFill>
                <a:schemeClr val="lt1"/>
              </a:solidFill>
              <a:latin typeface="Raleway"/>
              <a:ea typeface="Raleway"/>
              <a:cs typeface="Raleway"/>
              <a:sym typeface="Raleway"/>
            </a:endParaRPr>
          </a:p>
          <a:p>
            <a:pPr indent="0" lvl="0" marL="0" rtl="0" algn="l">
              <a:spcBef>
                <a:spcPts val="0"/>
              </a:spcBef>
              <a:spcAft>
                <a:spcPts val="0"/>
              </a:spcAft>
              <a:buNone/>
            </a:pPr>
            <a:r>
              <a:rPr b="1" lang="en" sz="1200">
                <a:solidFill>
                  <a:schemeClr val="lt1"/>
                </a:solidFill>
                <a:latin typeface="Raleway"/>
                <a:ea typeface="Raleway"/>
                <a:cs typeface="Raleway"/>
                <a:sym typeface="Raleway"/>
              </a:rPr>
              <a:t>Horizontal Integration: </a:t>
            </a:r>
            <a:r>
              <a:rPr lang="en" sz="1200">
                <a:solidFill>
                  <a:schemeClr val="lt1"/>
                </a:solidFill>
                <a:latin typeface="Raleway"/>
                <a:ea typeface="Raleway"/>
                <a:cs typeface="Raleway"/>
                <a:sym typeface="Raleway"/>
              </a:rPr>
              <a:t>As both of the modules are mostly independent the integration part became relatively easier. </a:t>
            </a:r>
            <a:endParaRPr sz="16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